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Poppins"/>
      <p:regular r:id="rId21"/>
      <p:bold r:id="rId22"/>
      <p:italic r:id="rId23"/>
      <p:boldItalic r:id="rId24"/>
    </p:embeddedFont>
    <p:embeddedFont>
      <p:font typeface="Proxima Nova Extrabold"/>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EBD03F-BAEB-4529-BE89-08EC6136AAC7}">
  <a:tblStyle styleId="{4EEBD03F-BAEB-4529-BE89-08EC6136AA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roximaNova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f6f6a9836_5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f6f6a9836_5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3cb76943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3cb76943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3cb76943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3cb76943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2e9f4854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2e9f4854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3cb76943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3cb7694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3cb76943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3cb76943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3cb76943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3cb76943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2e9f4854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2e9f485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3cb76943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3cb76943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3cb76943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3cb76943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3cb76943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3cb76943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SECTION_HEADER_1_1_1_1">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SECTION_HEADER_1">
    <p:bg>
      <p:bgPr>
        <a:solidFill>
          <a:srgbClr val="E23208"/>
        </a:solidFill>
      </p:bgPr>
    </p:bg>
    <p:spTree>
      <p:nvGrpSpPr>
        <p:cNvPr id="52" name="Shape 52"/>
        <p:cNvGrpSpPr/>
        <p:nvPr/>
      </p:nvGrpSpPr>
      <p:grpSpPr>
        <a:xfrm>
          <a:off x="0" y="0"/>
          <a:ext cx="0" cy="0"/>
          <a:chOff x="0" y="0"/>
          <a:chExt cx="0" cy="0"/>
        </a:xfrm>
      </p:grpSpPr>
      <p:sp>
        <p:nvSpPr>
          <p:cNvPr id="53" name="Google Shape;53;p14"/>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4"/>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SECTION_HEADER_1_1_1_1_1">
    <p:bg>
      <p:bgPr>
        <a:solidFill>
          <a:srgbClr val="FFFFFF"/>
        </a:solidFill>
      </p:bgPr>
    </p:bg>
    <p:spTree>
      <p:nvGrpSpPr>
        <p:cNvPr id="55" name="Shape 55"/>
        <p:cNvGrpSpPr/>
        <p:nvPr/>
      </p:nvGrpSpPr>
      <p:grpSpPr>
        <a:xfrm>
          <a:off x="0" y="0"/>
          <a:ext cx="0" cy="0"/>
          <a:chOff x="0" y="0"/>
          <a:chExt cx="0" cy="0"/>
        </a:xfrm>
      </p:grpSpPr>
      <p:sp>
        <p:nvSpPr>
          <p:cNvPr id="56" name="Google Shape;56;p15"/>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5"/>
          <p:cNvSpPr txBox="1"/>
          <p:nvPr/>
        </p:nvSpPr>
        <p:spPr>
          <a:xfrm>
            <a:off x="415675" y="161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E9E9E"/>
                </a:solidFill>
                <a:latin typeface="Proxima Nova"/>
                <a:ea typeface="Proxima Nova"/>
                <a:cs typeface="Proxima Nova"/>
                <a:sym typeface="Proxima Nova"/>
              </a:rPr>
              <a:t>Marketing Platform Vision &amp; Strategy</a:t>
            </a:r>
            <a:endParaRPr sz="800">
              <a:solidFill>
                <a:srgbClr val="9E9E9E"/>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p:cSld name="TITLE_1">
    <p:spTree>
      <p:nvGrpSpPr>
        <p:cNvPr id="58" name="Shape 58"/>
        <p:cNvGrpSpPr/>
        <p:nvPr/>
      </p:nvGrpSpPr>
      <p:grpSpPr>
        <a:xfrm>
          <a:off x="0" y="0"/>
          <a:ext cx="0" cy="0"/>
          <a:chOff x="0" y="0"/>
          <a:chExt cx="0" cy="0"/>
        </a:xfrm>
      </p:grpSpPr>
      <p:sp>
        <p:nvSpPr>
          <p:cNvPr id="59" name="Google Shape;59;p16"/>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6"/>
          <p:cNvSpPr txBox="1"/>
          <p:nvPr/>
        </p:nvSpPr>
        <p:spPr>
          <a:xfrm>
            <a:off x="649088" y="154275"/>
            <a:ext cx="30453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
        <p:nvSpPr>
          <p:cNvPr id="61" name="Google Shape;61;p16"/>
          <p:cNvSpPr txBox="1"/>
          <p:nvPr/>
        </p:nvSpPr>
        <p:spPr>
          <a:xfrm>
            <a:off x="415675" y="161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E9E9E"/>
                </a:solidFill>
                <a:latin typeface="Proxima Nova"/>
                <a:ea typeface="Proxima Nova"/>
                <a:cs typeface="Proxima Nova"/>
                <a:sym typeface="Proxima Nova"/>
              </a:rPr>
              <a:t>Marketing Platform Vision &amp; Strategy</a:t>
            </a:r>
            <a:endParaRPr sz="800">
              <a:solidFill>
                <a:srgbClr val="9E9E9E"/>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1">
  <p:cSld name="TITLE_2">
    <p:spTree>
      <p:nvGrpSpPr>
        <p:cNvPr id="62" name="Shape 62"/>
        <p:cNvGrpSpPr/>
        <p:nvPr/>
      </p:nvGrpSpPr>
      <p:grpSpPr>
        <a:xfrm>
          <a:off x="0" y="0"/>
          <a:ext cx="0" cy="0"/>
          <a:chOff x="0" y="0"/>
          <a:chExt cx="0" cy="0"/>
        </a:xfrm>
      </p:grpSpPr>
      <p:sp>
        <p:nvSpPr>
          <p:cNvPr id="63" name="Google Shape;63;p17"/>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7"/>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65" name="Google Shape;65;p17"/>
          <p:cNvSpPr txBox="1"/>
          <p:nvPr/>
        </p:nvSpPr>
        <p:spPr>
          <a:xfrm>
            <a:off x="415675" y="161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E9E9E"/>
                </a:solidFill>
                <a:latin typeface="Proxima Nova"/>
                <a:ea typeface="Proxima Nova"/>
                <a:cs typeface="Proxima Nova"/>
                <a:sym typeface="Proxima Nova"/>
              </a:rPr>
              <a:t>Marketing Platform Vision &amp; Strategy</a:t>
            </a:r>
            <a:endParaRPr sz="800">
              <a:solidFill>
                <a:srgbClr val="9E9E9E"/>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2">
  <p:cSld name="TITLE_3">
    <p:spTree>
      <p:nvGrpSpPr>
        <p:cNvPr id="66" name="Shape 66"/>
        <p:cNvGrpSpPr/>
        <p:nvPr/>
      </p:nvGrpSpPr>
      <p:grpSpPr>
        <a:xfrm>
          <a:off x="0" y="0"/>
          <a:ext cx="0" cy="0"/>
          <a:chOff x="0" y="0"/>
          <a:chExt cx="0" cy="0"/>
        </a:xfrm>
      </p:grpSpPr>
      <p:sp>
        <p:nvSpPr>
          <p:cNvPr id="67" name="Google Shape;67;p18"/>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8"/>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69" name="Google Shape;69;p18"/>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3">
  <p:cSld name="TITLE_4">
    <p:spTree>
      <p:nvGrpSpPr>
        <p:cNvPr id="70" name="Shape 70"/>
        <p:cNvGrpSpPr/>
        <p:nvPr/>
      </p:nvGrpSpPr>
      <p:grpSpPr>
        <a:xfrm>
          <a:off x="0" y="0"/>
          <a:ext cx="0" cy="0"/>
          <a:chOff x="0" y="0"/>
          <a:chExt cx="0" cy="0"/>
        </a:xfrm>
      </p:grpSpPr>
      <p:sp>
        <p:nvSpPr>
          <p:cNvPr id="71" name="Google Shape;71;p19"/>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9"/>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73" name="Google Shape;73;p19"/>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74" name="Shape 74"/>
        <p:cNvGrpSpPr/>
        <p:nvPr/>
      </p:nvGrpSpPr>
      <p:grpSpPr>
        <a:xfrm>
          <a:off x="0" y="0"/>
          <a:ext cx="0" cy="0"/>
          <a:chOff x="0" y="0"/>
          <a:chExt cx="0" cy="0"/>
        </a:xfrm>
      </p:grpSpPr>
      <p:sp>
        <p:nvSpPr>
          <p:cNvPr id="75" name="Google Shape;75;p20"/>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20"/>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77" name="Google Shape;77;p20"/>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78" name="Shape 78"/>
        <p:cNvGrpSpPr/>
        <p:nvPr/>
      </p:nvGrpSpPr>
      <p:grpSpPr>
        <a:xfrm>
          <a:off x="0" y="0"/>
          <a:ext cx="0" cy="0"/>
          <a:chOff x="0" y="0"/>
          <a:chExt cx="0" cy="0"/>
        </a:xfrm>
      </p:grpSpPr>
      <p:sp>
        <p:nvSpPr>
          <p:cNvPr id="79" name="Google Shape;79;p21"/>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p:cSld name="TITLE_6">
    <p:spTree>
      <p:nvGrpSpPr>
        <p:cNvPr id="81" name="Shape 81"/>
        <p:cNvGrpSpPr/>
        <p:nvPr/>
      </p:nvGrpSpPr>
      <p:grpSpPr>
        <a:xfrm>
          <a:off x="0" y="0"/>
          <a:ext cx="0" cy="0"/>
          <a:chOff x="0" y="0"/>
          <a:chExt cx="0" cy="0"/>
        </a:xfrm>
      </p:grpSpPr>
      <p:sp>
        <p:nvSpPr>
          <p:cNvPr id="82" name="Google Shape;82;p22"/>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2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84" name="Google Shape;84;p2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6">
  <p:cSld name="TITLE_7">
    <p:spTree>
      <p:nvGrpSpPr>
        <p:cNvPr id="85" name="Shape 85"/>
        <p:cNvGrpSpPr/>
        <p:nvPr/>
      </p:nvGrpSpPr>
      <p:grpSpPr>
        <a:xfrm>
          <a:off x="0" y="0"/>
          <a:ext cx="0" cy="0"/>
          <a:chOff x="0" y="0"/>
          <a:chExt cx="0" cy="0"/>
        </a:xfrm>
      </p:grpSpPr>
      <p:sp>
        <p:nvSpPr>
          <p:cNvPr id="86" name="Google Shape;86;p23"/>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23"/>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88" name="Google Shape;88;p23"/>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7">
  <p:cSld name="TITLE_8">
    <p:spTree>
      <p:nvGrpSpPr>
        <p:cNvPr id="89" name="Shape 89"/>
        <p:cNvGrpSpPr/>
        <p:nvPr/>
      </p:nvGrpSpPr>
      <p:grpSpPr>
        <a:xfrm>
          <a:off x="0" y="0"/>
          <a:ext cx="0" cy="0"/>
          <a:chOff x="0" y="0"/>
          <a:chExt cx="0" cy="0"/>
        </a:xfrm>
      </p:grpSpPr>
      <p:sp>
        <p:nvSpPr>
          <p:cNvPr id="90" name="Google Shape;90;p24"/>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2" name="Google Shape;92;p2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Mx Brand Toolkit</a:t>
            </a:r>
            <a:endParaRPr sz="900">
              <a:solidFill>
                <a:srgbClr val="CCCCCC"/>
              </a:solidFill>
              <a:latin typeface="Proxima Nova"/>
              <a:ea typeface="Proxima Nova"/>
              <a:cs typeface="Proxima Nova"/>
              <a:sym typeface="Proxima Nova"/>
            </a:endParaRPr>
          </a:p>
          <a:p>
            <a:pPr indent="0" lvl="0" marL="0" rtl="0" algn="l">
              <a:lnSpc>
                <a:spcPct val="120000"/>
              </a:lnSpc>
              <a:spcBef>
                <a:spcPts val="0"/>
              </a:spcBef>
              <a:spcAft>
                <a:spcPts val="0"/>
              </a:spcAft>
              <a:buNone/>
            </a:pPr>
            <a:r>
              <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1">
  <p:cSld name="TITLE_3_1">
    <p:spTree>
      <p:nvGrpSpPr>
        <p:cNvPr id="93" name="Shape 93"/>
        <p:cNvGrpSpPr/>
        <p:nvPr/>
      </p:nvGrpSpPr>
      <p:grpSpPr>
        <a:xfrm>
          <a:off x="0" y="0"/>
          <a:ext cx="0" cy="0"/>
          <a:chOff x="0" y="0"/>
          <a:chExt cx="0" cy="0"/>
        </a:xfrm>
      </p:grpSpPr>
      <p:sp>
        <p:nvSpPr>
          <p:cNvPr id="94" name="Google Shape;94;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 name="Google Shape;95;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1">
  <p:cSld name="TITLE_6_1">
    <p:spTree>
      <p:nvGrpSpPr>
        <p:cNvPr id="97" name="Shape 97"/>
        <p:cNvGrpSpPr/>
        <p:nvPr/>
      </p:nvGrpSpPr>
      <p:grpSpPr>
        <a:xfrm>
          <a:off x="0" y="0"/>
          <a:ext cx="0" cy="0"/>
          <a:chOff x="0" y="0"/>
          <a:chExt cx="0" cy="0"/>
        </a:xfrm>
      </p:grpSpPr>
      <p:sp>
        <p:nvSpPr>
          <p:cNvPr id="98" name="Google Shape;98;p26"/>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8">
  <p:cSld name="TITLE_11">
    <p:spTree>
      <p:nvGrpSpPr>
        <p:cNvPr id="100" name="Shape 100"/>
        <p:cNvGrpSpPr/>
        <p:nvPr/>
      </p:nvGrpSpPr>
      <p:grpSpPr>
        <a:xfrm>
          <a:off x="0" y="0"/>
          <a:ext cx="0" cy="0"/>
          <a:chOff x="0" y="0"/>
          <a:chExt cx="0" cy="0"/>
        </a:xfrm>
      </p:grpSpPr>
      <p:sp>
        <p:nvSpPr>
          <p:cNvPr id="101" name="Google Shape;101;p27"/>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2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5.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3008"/>
        </a:solidFill>
      </p:bgPr>
    </p:bg>
    <p:spTree>
      <p:nvGrpSpPr>
        <p:cNvPr id="106" name="Shape 106"/>
        <p:cNvGrpSpPr/>
        <p:nvPr/>
      </p:nvGrpSpPr>
      <p:grpSpPr>
        <a:xfrm>
          <a:off x="0" y="0"/>
          <a:ext cx="0" cy="0"/>
          <a:chOff x="0" y="0"/>
          <a:chExt cx="0" cy="0"/>
        </a:xfrm>
      </p:grpSpPr>
      <p:sp>
        <p:nvSpPr>
          <p:cNvPr id="107" name="Google Shape;107;p28"/>
          <p:cNvSpPr txBox="1"/>
          <p:nvPr/>
        </p:nvSpPr>
        <p:spPr>
          <a:xfrm>
            <a:off x="417950" y="1277563"/>
            <a:ext cx="412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Poppins"/>
                <a:ea typeface="Poppins"/>
                <a:cs typeface="Poppins"/>
                <a:sym typeface="Poppins"/>
              </a:rPr>
              <a:t>6 </a:t>
            </a:r>
            <a:r>
              <a:rPr b="1" lang="en" sz="1800">
                <a:solidFill>
                  <a:srgbClr val="FFFFFF"/>
                </a:solidFill>
                <a:latin typeface="Poppins"/>
                <a:ea typeface="Poppins"/>
                <a:cs typeface="Poppins"/>
                <a:sym typeface="Poppins"/>
              </a:rPr>
              <a:t>pain points</a:t>
            </a:r>
            <a:r>
              <a:rPr b="1" lang="en" sz="1800">
                <a:solidFill>
                  <a:srgbClr val="FFFFFF"/>
                </a:solidFill>
                <a:latin typeface="Poppins"/>
                <a:ea typeface="Poppins"/>
                <a:cs typeface="Poppins"/>
                <a:sym typeface="Poppins"/>
              </a:rPr>
              <a:t> keeping Cx from enjoying Store rewards</a:t>
            </a:r>
            <a:endParaRPr b="1" sz="1800">
              <a:solidFill>
                <a:srgbClr val="FFFFFF"/>
              </a:solidFill>
              <a:latin typeface="Poppins"/>
              <a:ea typeface="Poppins"/>
              <a:cs typeface="Poppins"/>
              <a:sym typeface="Poppins"/>
            </a:endParaRPr>
          </a:p>
        </p:txBody>
      </p:sp>
      <p:sp>
        <p:nvSpPr>
          <p:cNvPr id="108" name="Google Shape;108;p28"/>
          <p:cNvSpPr txBox="1"/>
          <p:nvPr/>
        </p:nvSpPr>
        <p:spPr>
          <a:xfrm>
            <a:off x="317350" y="347025"/>
            <a:ext cx="71235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500">
                <a:solidFill>
                  <a:srgbClr val="FFC4FD"/>
                </a:solidFill>
                <a:latin typeface="Proxima Nova Extrabold"/>
                <a:ea typeface="Proxima Nova Extrabold"/>
                <a:cs typeface="Proxima Nova Extrabold"/>
                <a:sym typeface="Proxima Nova Extrabold"/>
              </a:rPr>
              <a:t>UXR </a:t>
            </a:r>
            <a:r>
              <a:rPr lang="en" sz="5500">
                <a:solidFill>
                  <a:srgbClr val="FFC4FD"/>
                </a:solidFill>
                <a:latin typeface="Proxima Nova Extrabold"/>
                <a:ea typeface="Proxima Nova Extrabold"/>
                <a:cs typeface="Proxima Nova Extrabold"/>
                <a:sym typeface="Proxima Nova Extrabold"/>
              </a:rPr>
              <a:t>Lightning</a:t>
            </a:r>
            <a:r>
              <a:rPr lang="en" sz="5500">
                <a:solidFill>
                  <a:srgbClr val="FFC4FD"/>
                </a:solidFill>
                <a:latin typeface="Proxima Nova Extrabold"/>
                <a:ea typeface="Proxima Nova Extrabold"/>
                <a:cs typeface="Proxima Nova Extrabold"/>
                <a:sym typeface="Proxima Nova Extrabold"/>
              </a:rPr>
              <a:t> Talk</a:t>
            </a:r>
            <a:endParaRPr sz="5500">
              <a:solidFill>
                <a:srgbClr val="FFC4FD"/>
              </a:solidFill>
              <a:latin typeface="Proxima Nova Extrabold"/>
              <a:ea typeface="Proxima Nova Extrabold"/>
              <a:cs typeface="Proxima Nova Extrabold"/>
              <a:sym typeface="Proxima Nova Extrabold"/>
            </a:endParaRPr>
          </a:p>
        </p:txBody>
      </p:sp>
      <p:pic>
        <p:nvPicPr>
          <p:cNvPr id="109" name="Google Shape;109;p28"/>
          <p:cNvPicPr preferRelativeResize="0"/>
          <p:nvPr/>
        </p:nvPicPr>
        <p:blipFill>
          <a:blip r:embed="rId3">
            <a:alphaModFix/>
          </a:blip>
          <a:stretch>
            <a:fillRect/>
          </a:stretch>
        </p:blipFill>
        <p:spPr>
          <a:xfrm>
            <a:off x="4491925" y="2044063"/>
            <a:ext cx="4652064" cy="3099438"/>
          </a:xfrm>
          <a:prstGeom prst="rect">
            <a:avLst/>
          </a:prstGeom>
          <a:noFill/>
          <a:ln cap="flat" cmpd="sng" w="19050">
            <a:solidFill>
              <a:srgbClr val="FFC4FD"/>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7"/>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7"/>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#6:</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No </a:t>
            </a:r>
            <a:r>
              <a:rPr b="1" lang="en" sz="2300">
                <a:solidFill>
                  <a:schemeClr val="dk1"/>
                </a:solidFill>
                <a:latin typeface="Proxima Nova"/>
                <a:ea typeface="Proxima Nova"/>
                <a:cs typeface="Proxima Nova"/>
                <a:sym typeface="Proxima Nova"/>
              </a:rPr>
              <a:t>excitement</a:t>
            </a:r>
            <a:r>
              <a:rPr b="1" lang="en" sz="2300">
                <a:solidFill>
                  <a:schemeClr val="dk1"/>
                </a:solidFill>
                <a:latin typeface="Proxima Nova"/>
                <a:ea typeface="Proxima Nova"/>
                <a:cs typeface="Proxima Nova"/>
                <a:sym typeface="Proxima Nova"/>
              </a:rPr>
              <a:t> around earnings</a:t>
            </a:r>
            <a:endParaRPr b="1" sz="2300">
              <a:solidFill>
                <a:schemeClr val="dk1"/>
              </a:solidFill>
              <a:latin typeface="Proxima Nova"/>
              <a:ea typeface="Proxima Nova"/>
              <a:cs typeface="Proxima Nova"/>
              <a:sym typeface="Proxima Nova"/>
            </a:endParaRPr>
          </a:p>
        </p:txBody>
      </p:sp>
      <p:sp>
        <p:nvSpPr>
          <p:cNvPr id="214" name="Google Shape;214;p37"/>
          <p:cNvSpPr txBox="1"/>
          <p:nvPr/>
        </p:nvSpPr>
        <p:spPr>
          <a:xfrm>
            <a:off x="3685575" y="1051388"/>
            <a:ext cx="5241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There are no exciting/fun/enticing/engaging interactions in the app when you earn towards rewards or even unlock a reward.  Nothing makes progress stand out to Cx.  There isn’t even an option to add it to your cart automatically.</a:t>
            </a:r>
            <a:endParaRPr/>
          </a:p>
        </p:txBody>
      </p:sp>
      <p:pic>
        <p:nvPicPr>
          <p:cNvPr id="215" name="Google Shape;215;p37"/>
          <p:cNvPicPr preferRelativeResize="0"/>
          <p:nvPr/>
        </p:nvPicPr>
        <p:blipFill>
          <a:blip r:embed="rId3">
            <a:alphaModFix/>
          </a:blip>
          <a:stretch>
            <a:fillRect/>
          </a:stretch>
        </p:blipFill>
        <p:spPr>
          <a:xfrm>
            <a:off x="5190263" y="2341025"/>
            <a:ext cx="2231625" cy="2231625"/>
          </a:xfrm>
          <a:prstGeom prst="rect">
            <a:avLst/>
          </a:prstGeom>
          <a:noFill/>
          <a:ln>
            <a:noFill/>
          </a:ln>
        </p:spPr>
      </p:pic>
      <p:pic>
        <p:nvPicPr>
          <p:cNvPr id="216" name="Google Shape;216;p37"/>
          <p:cNvPicPr preferRelativeResize="0"/>
          <p:nvPr/>
        </p:nvPicPr>
        <p:blipFill rotWithShape="1">
          <a:blip r:embed="rId4">
            <a:alphaModFix/>
          </a:blip>
          <a:srcRect b="43310" l="0" r="0" t="0"/>
          <a:stretch/>
        </p:blipFill>
        <p:spPr>
          <a:xfrm>
            <a:off x="462625" y="1051400"/>
            <a:ext cx="3093928" cy="3797151"/>
          </a:xfrm>
          <a:prstGeom prst="rect">
            <a:avLst/>
          </a:prstGeom>
          <a:noFill/>
          <a:ln cap="flat" cmpd="sng" w="9525">
            <a:solidFill>
              <a:srgbClr val="E23208"/>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8"/>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8"/>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So…how can we improve store rewards?</a:t>
            </a:r>
            <a:endParaRPr b="1" sz="2300">
              <a:solidFill>
                <a:schemeClr val="dk1"/>
              </a:solidFill>
              <a:latin typeface="Proxima Nova"/>
              <a:ea typeface="Proxima Nova"/>
              <a:cs typeface="Proxima Nova"/>
              <a:sym typeface="Proxima Nova"/>
            </a:endParaRPr>
          </a:p>
        </p:txBody>
      </p:sp>
      <p:graphicFrame>
        <p:nvGraphicFramePr>
          <p:cNvPr id="223" name="Google Shape;223;p38"/>
          <p:cNvGraphicFramePr/>
          <p:nvPr/>
        </p:nvGraphicFramePr>
        <p:xfrm>
          <a:off x="533625" y="1388975"/>
          <a:ext cx="3000000" cy="3000000"/>
        </p:xfrm>
        <a:graphic>
          <a:graphicData uri="http://schemas.openxmlformats.org/drawingml/2006/table">
            <a:tbl>
              <a:tblPr>
                <a:noFill/>
                <a:tableStyleId>{4EEBD03F-BAEB-4529-BE89-08EC6136AAC7}</a:tableStyleId>
              </a:tblPr>
              <a:tblGrid>
                <a:gridCol w="3024175"/>
                <a:gridCol w="4889575"/>
              </a:tblGrid>
              <a:tr h="882650">
                <a:tc>
                  <a:txBody>
                    <a:bodyPr/>
                    <a:lstStyle/>
                    <a:p>
                      <a:pPr indent="0" lvl="0" marL="0" rtl="0" algn="r">
                        <a:spcBef>
                          <a:spcPts val="0"/>
                        </a:spcBef>
                        <a:spcAft>
                          <a:spcPts val="0"/>
                        </a:spcAft>
                        <a:buNone/>
                      </a:pPr>
                      <a:r>
                        <a:rPr b="1" lang="en" sz="1600">
                          <a:solidFill>
                            <a:srgbClr val="E23208"/>
                          </a:solidFill>
                          <a:latin typeface="Proxima Nova"/>
                          <a:ea typeface="Proxima Nova"/>
                          <a:cs typeface="Proxima Nova"/>
                          <a:sym typeface="Proxima Nova"/>
                        </a:rPr>
                        <a:t>Clarity</a:t>
                      </a:r>
                      <a:endParaRPr b="1" sz="1600">
                        <a:solidFill>
                          <a:srgbClr val="E23208"/>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It needs to be clear to Cx that something is a </a:t>
                      </a:r>
                      <a:r>
                        <a:rPr b="1" lang="en" sz="1200">
                          <a:latin typeface="Proxima Nova"/>
                          <a:ea typeface="Proxima Nova"/>
                          <a:cs typeface="Proxima Nova"/>
                          <a:sym typeface="Proxima Nova"/>
                        </a:rPr>
                        <a:t>store reward vs. a </a:t>
                      </a:r>
                      <a:r>
                        <a:rPr b="1" lang="en" sz="1200">
                          <a:latin typeface="Proxima Nova"/>
                          <a:ea typeface="Proxima Nova"/>
                          <a:cs typeface="Proxima Nova"/>
                          <a:sym typeface="Proxima Nova"/>
                        </a:rPr>
                        <a:t>promo.</a:t>
                      </a:r>
                      <a:r>
                        <a:rPr lang="en" sz="1200">
                          <a:latin typeface="Proxima Nova"/>
                          <a:ea typeface="Proxima Nova"/>
                          <a:cs typeface="Proxima Nova"/>
                          <a:sym typeface="Proxima Nova"/>
                        </a:rPr>
                        <a:t>  It needs to be clear </a:t>
                      </a:r>
                      <a:r>
                        <a:rPr b="1" lang="en" sz="1200">
                          <a:latin typeface="Proxima Nova"/>
                          <a:ea typeface="Proxima Nova"/>
                          <a:cs typeface="Proxima Nova"/>
                          <a:sym typeface="Proxima Nova"/>
                        </a:rPr>
                        <a:t>how to earn and when to redeem</a:t>
                      </a:r>
                      <a:r>
                        <a:rPr lang="en" sz="1200">
                          <a:latin typeface="Proxima Nova"/>
                          <a:ea typeface="Proxima Nova"/>
                          <a:cs typeface="Proxima Nova"/>
                          <a:sym typeface="Proxima Nova"/>
                        </a:rPr>
                        <a:t>.  It needs to be clear </a:t>
                      </a:r>
                      <a:r>
                        <a:rPr b="1" lang="en" sz="1200">
                          <a:latin typeface="Proxima Nova"/>
                          <a:ea typeface="Proxima Nova"/>
                          <a:cs typeface="Proxima Nova"/>
                          <a:sym typeface="Proxima Nova"/>
                        </a:rPr>
                        <a:t>which stores offer rewards</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98800">
                <a:tc>
                  <a:txBody>
                    <a:bodyPr/>
                    <a:lstStyle/>
                    <a:p>
                      <a:pPr indent="0" lvl="0" marL="0" rtl="0" algn="r">
                        <a:spcBef>
                          <a:spcPts val="0"/>
                        </a:spcBef>
                        <a:spcAft>
                          <a:spcPts val="0"/>
                        </a:spcAft>
                        <a:buNone/>
                      </a:pPr>
                      <a:r>
                        <a:rPr b="1" lang="en" sz="1600">
                          <a:solidFill>
                            <a:srgbClr val="E23208"/>
                          </a:solidFill>
                          <a:latin typeface="Proxima Nova"/>
                          <a:ea typeface="Proxima Nova"/>
                          <a:cs typeface="Proxima Nova"/>
                          <a:sym typeface="Proxima Nova"/>
                        </a:rPr>
                        <a:t>Timing/Interception</a:t>
                      </a:r>
                      <a:endParaRPr b="1" sz="1600">
                        <a:solidFill>
                          <a:srgbClr val="E23208"/>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Communication of rewards may need to </a:t>
                      </a:r>
                      <a:r>
                        <a:rPr b="1" lang="en" sz="1200">
                          <a:latin typeface="Proxima Nova"/>
                          <a:ea typeface="Proxima Nova"/>
                          <a:cs typeface="Proxima Nova"/>
                          <a:sym typeface="Proxima Nova"/>
                        </a:rPr>
                        <a:t>vary depending on progress</a:t>
                      </a:r>
                      <a:r>
                        <a:rPr lang="en" sz="1200">
                          <a:latin typeface="Proxima Nova"/>
                          <a:ea typeface="Proxima Nova"/>
                          <a:cs typeface="Proxima Nova"/>
                          <a:sym typeface="Proxima Nova"/>
                        </a:rPr>
                        <a:t>.  We cannot expect Cx to seek this out, we must </a:t>
                      </a:r>
                      <a:r>
                        <a:rPr b="1" lang="en" sz="1200">
                          <a:latin typeface="Proxima Nova"/>
                          <a:ea typeface="Proxima Nova"/>
                          <a:cs typeface="Proxima Nova"/>
                          <a:sym typeface="Proxima Nova"/>
                        </a:rPr>
                        <a:t>bring it to them</a:t>
                      </a:r>
                      <a:r>
                        <a:rPr lang="en" sz="1200">
                          <a:latin typeface="Proxima Nova"/>
                          <a:ea typeface="Proxima Nova"/>
                          <a:cs typeface="Proxima Nova"/>
                          <a:sym typeface="Proxima Nova"/>
                        </a:rPr>
                        <a:t> in a </a:t>
                      </a:r>
                      <a:r>
                        <a:rPr b="1" lang="en" sz="1200">
                          <a:latin typeface="Proxima Nova"/>
                          <a:ea typeface="Proxima Nova"/>
                          <a:cs typeface="Proxima Nova"/>
                          <a:sym typeface="Proxima Nova"/>
                        </a:rPr>
                        <a:t>consistent</a:t>
                      </a:r>
                      <a:r>
                        <a:rPr lang="en" sz="1200">
                          <a:latin typeface="Proxima Nova"/>
                          <a:ea typeface="Proxima Nova"/>
                          <a:cs typeface="Proxima Nova"/>
                          <a:sym typeface="Proxima Nova"/>
                        </a:rPr>
                        <a:t> way.</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98800">
                <a:tc>
                  <a:txBody>
                    <a:bodyPr/>
                    <a:lstStyle/>
                    <a:p>
                      <a:pPr indent="0" lvl="0" marL="0" rtl="0" algn="r">
                        <a:spcBef>
                          <a:spcPts val="0"/>
                        </a:spcBef>
                        <a:spcAft>
                          <a:spcPts val="0"/>
                        </a:spcAft>
                        <a:buNone/>
                      </a:pPr>
                      <a:r>
                        <a:rPr b="1" lang="en" sz="1600">
                          <a:solidFill>
                            <a:srgbClr val="E23208"/>
                          </a:solidFill>
                          <a:latin typeface="Proxima Nova"/>
                          <a:ea typeface="Proxima Nova"/>
                          <a:cs typeface="Proxima Nova"/>
                          <a:sym typeface="Proxima Nova"/>
                        </a:rPr>
                        <a:t>Achievability</a:t>
                      </a:r>
                      <a:endParaRPr b="1" sz="1600">
                        <a:solidFill>
                          <a:srgbClr val="E23208"/>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Rewards must feel </a:t>
                      </a:r>
                      <a:r>
                        <a:rPr b="1" lang="en" sz="1200">
                          <a:latin typeface="Proxima Nova"/>
                          <a:ea typeface="Proxima Nova"/>
                          <a:cs typeface="Proxima Nova"/>
                          <a:sym typeface="Proxima Nova"/>
                        </a:rPr>
                        <a:t>achievable and motivating</a:t>
                      </a:r>
                      <a:r>
                        <a:rPr lang="en" sz="1200">
                          <a:latin typeface="Proxima Nova"/>
                          <a:ea typeface="Proxima Nova"/>
                          <a:cs typeface="Proxima Nova"/>
                          <a:sym typeface="Proxima Nova"/>
                        </a:rPr>
                        <a:t>.  The prize needs to make sense, and the</a:t>
                      </a:r>
                      <a:r>
                        <a:rPr b="1" lang="en" sz="1200">
                          <a:latin typeface="Proxima Nova"/>
                          <a:ea typeface="Proxima Nova"/>
                          <a:cs typeface="Proxima Nova"/>
                          <a:sym typeface="Proxima Nova"/>
                        </a:rPr>
                        <a:t> pathway there needs to feel fair</a:t>
                      </a:r>
                      <a:r>
                        <a:rPr lang="en" sz="1200">
                          <a:latin typeface="Proxima Nova"/>
                          <a:ea typeface="Proxima Nova"/>
                          <a:cs typeface="Proxima Nova"/>
                          <a:sym typeface="Proxima Nova"/>
                        </a:rPr>
                        <a:t>.  Progress should feel </a:t>
                      </a:r>
                      <a:r>
                        <a:rPr b="1" lang="en" sz="1200">
                          <a:latin typeface="Proxima Nova"/>
                          <a:ea typeface="Proxima Nova"/>
                          <a:cs typeface="Proxima Nova"/>
                          <a:sym typeface="Proxima Nova"/>
                        </a:rPr>
                        <a:t>consistent, not stagnant</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98800">
                <a:tc>
                  <a:txBody>
                    <a:bodyPr/>
                    <a:lstStyle/>
                    <a:p>
                      <a:pPr indent="0" lvl="0" marL="0" rtl="0" algn="r">
                        <a:spcBef>
                          <a:spcPts val="0"/>
                        </a:spcBef>
                        <a:spcAft>
                          <a:spcPts val="0"/>
                        </a:spcAft>
                        <a:buNone/>
                      </a:pPr>
                      <a:r>
                        <a:rPr b="1" lang="en" sz="1600">
                          <a:solidFill>
                            <a:srgbClr val="E23208"/>
                          </a:solidFill>
                          <a:latin typeface="Proxima Nova"/>
                          <a:ea typeface="Proxima Nova"/>
                          <a:cs typeface="Proxima Nova"/>
                          <a:sym typeface="Proxima Nova"/>
                        </a:rPr>
                        <a:t>Celebration</a:t>
                      </a:r>
                      <a:endParaRPr b="1" sz="1600">
                        <a:solidFill>
                          <a:srgbClr val="E23208"/>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Cx should feel their progress whenever they place an order in an </a:t>
                      </a:r>
                      <a:r>
                        <a:rPr b="1" lang="en" sz="1200">
                          <a:latin typeface="Proxima Nova"/>
                          <a:ea typeface="Proxima Nova"/>
                          <a:cs typeface="Proxima Nova"/>
                          <a:sym typeface="Proxima Nova"/>
                        </a:rPr>
                        <a:t>exciting and memorable </a:t>
                      </a:r>
                      <a:r>
                        <a:rPr lang="en" sz="1200">
                          <a:latin typeface="Proxima Nova"/>
                          <a:ea typeface="Proxima Nova"/>
                          <a:cs typeface="Proxima Nova"/>
                          <a:sym typeface="Proxima Nova"/>
                        </a:rPr>
                        <a:t>way. Reaching a reward </a:t>
                      </a:r>
                      <a:r>
                        <a:rPr b="1" lang="en" sz="1200">
                          <a:latin typeface="Proxima Nova"/>
                          <a:ea typeface="Proxima Nova"/>
                          <a:cs typeface="Proxima Nova"/>
                          <a:sym typeface="Proxima Nova"/>
                        </a:rPr>
                        <a:t>should be thrilling.</a:t>
                      </a:r>
                      <a:endParaRPr b="1"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4" name="Google Shape;224;p38"/>
          <p:cNvPicPr preferRelativeResize="0"/>
          <p:nvPr/>
        </p:nvPicPr>
        <p:blipFill>
          <a:blip r:embed="rId3">
            <a:alphaModFix/>
          </a:blip>
          <a:stretch>
            <a:fillRect/>
          </a:stretch>
        </p:blipFill>
        <p:spPr>
          <a:xfrm>
            <a:off x="684888" y="1439625"/>
            <a:ext cx="672651" cy="672651"/>
          </a:xfrm>
          <a:prstGeom prst="rect">
            <a:avLst/>
          </a:prstGeom>
          <a:noFill/>
          <a:ln>
            <a:noFill/>
          </a:ln>
        </p:spPr>
      </p:pic>
      <p:pic>
        <p:nvPicPr>
          <p:cNvPr id="225" name="Google Shape;225;p38"/>
          <p:cNvPicPr preferRelativeResize="0"/>
          <p:nvPr/>
        </p:nvPicPr>
        <p:blipFill>
          <a:blip r:embed="rId4">
            <a:alphaModFix/>
          </a:blip>
          <a:stretch>
            <a:fillRect/>
          </a:stretch>
        </p:blipFill>
        <p:spPr>
          <a:xfrm>
            <a:off x="684888" y="2336875"/>
            <a:ext cx="672651" cy="672651"/>
          </a:xfrm>
          <a:prstGeom prst="rect">
            <a:avLst/>
          </a:prstGeom>
          <a:noFill/>
          <a:ln>
            <a:noFill/>
          </a:ln>
        </p:spPr>
      </p:pic>
      <p:pic>
        <p:nvPicPr>
          <p:cNvPr id="226" name="Google Shape;226;p38"/>
          <p:cNvPicPr preferRelativeResize="0"/>
          <p:nvPr/>
        </p:nvPicPr>
        <p:blipFill>
          <a:blip r:embed="rId5">
            <a:alphaModFix/>
          </a:blip>
          <a:stretch>
            <a:fillRect/>
          </a:stretch>
        </p:blipFill>
        <p:spPr>
          <a:xfrm>
            <a:off x="684888" y="3234125"/>
            <a:ext cx="672651" cy="672651"/>
          </a:xfrm>
          <a:prstGeom prst="rect">
            <a:avLst/>
          </a:prstGeom>
          <a:noFill/>
          <a:ln>
            <a:noFill/>
          </a:ln>
        </p:spPr>
      </p:pic>
      <p:pic>
        <p:nvPicPr>
          <p:cNvPr id="227" name="Google Shape;227;p38"/>
          <p:cNvPicPr preferRelativeResize="0"/>
          <p:nvPr/>
        </p:nvPicPr>
        <p:blipFill>
          <a:blip r:embed="rId6">
            <a:alphaModFix/>
          </a:blip>
          <a:stretch>
            <a:fillRect/>
          </a:stretch>
        </p:blipFill>
        <p:spPr>
          <a:xfrm>
            <a:off x="716413" y="4207575"/>
            <a:ext cx="609600" cy="609600"/>
          </a:xfrm>
          <a:prstGeom prst="rect">
            <a:avLst/>
          </a:prstGeom>
          <a:noFill/>
          <a:ln>
            <a:noFill/>
          </a:ln>
        </p:spPr>
      </p:pic>
      <p:sp>
        <p:nvSpPr>
          <p:cNvPr id="228" name="Google Shape;228;p38"/>
          <p:cNvSpPr txBox="1"/>
          <p:nvPr/>
        </p:nvSpPr>
        <p:spPr>
          <a:xfrm>
            <a:off x="488975" y="917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a:solidFill>
                  <a:schemeClr val="dk1"/>
                </a:solidFill>
                <a:latin typeface="Proxima Nova"/>
                <a:ea typeface="Proxima Nova"/>
                <a:cs typeface="Proxima Nova"/>
                <a:sym typeface="Proxima Nova"/>
              </a:rPr>
              <a:t>UXR </a:t>
            </a:r>
            <a:r>
              <a:rPr b="1" lang="en">
                <a:solidFill>
                  <a:schemeClr val="dk1"/>
                </a:solidFill>
                <a:latin typeface="Proxima Nova"/>
                <a:ea typeface="Proxima Nova"/>
                <a:cs typeface="Proxima Nova"/>
                <a:sym typeface="Proxima Nova"/>
              </a:rPr>
              <a:t>recommends</a:t>
            </a:r>
            <a:r>
              <a:rPr b="1" lang="en">
                <a:solidFill>
                  <a:schemeClr val="dk1"/>
                </a:solidFill>
                <a:latin typeface="Proxima Nova"/>
                <a:ea typeface="Proxima Nova"/>
                <a:cs typeface="Proxima Nova"/>
                <a:sym typeface="Proxima Nova"/>
              </a:rPr>
              <a:t> focusing 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9"/>
          <p:cNvSpPr txBox="1"/>
          <p:nvPr/>
        </p:nvSpPr>
        <p:spPr>
          <a:xfrm>
            <a:off x="264950" y="168325"/>
            <a:ext cx="8491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#1:</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Store rewards requires a </a:t>
            </a:r>
            <a:r>
              <a:rPr b="1" lang="en" sz="2300">
                <a:solidFill>
                  <a:schemeClr val="dk1"/>
                </a:solidFill>
                <a:latin typeface="Proxima Nova"/>
                <a:ea typeface="Proxima Nova"/>
                <a:cs typeface="Proxima Nova"/>
                <a:sym typeface="Proxima Nova"/>
              </a:rPr>
              <a:t>major</a:t>
            </a:r>
            <a:r>
              <a:rPr b="1" lang="en" sz="2300">
                <a:solidFill>
                  <a:schemeClr val="dk1"/>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mindset</a:t>
            </a:r>
            <a:r>
              <a:rPr b="1" lang="en" sz="2300">
                <a:solidFill>
                  <a:schemeClr val="dk1"/>
                </a:solidFill>
                <a:latin typeface="Proxima Nova"/>
                <a:ea typeface="Proxima Nova"/>
                <a:cs typeface="Proxima Nova"/>
                <a:sym typeface="Proxima Nova"/>
              </a:rPr>
              <a:t> shift from the typical loyalty experience/structure</a:t>
            </a:r>
            <a:endParaRPr b="1" sz="2300">
              <a:solidFill>
                <a:schemeClr val="dk1"/>
              </a:solidFill>
              <a:latin typeface="Proxima Nova"/>
              <a:ea typeface="Proxima Nova"/>
              <a:cs typeface="Proxima Nova"/>
              <a:sym typeface="Proxima Nova"/>
            </a:endParaRPr>
          </a:p>
        </p:txBody>
      </p:sp>
      <p:sp>
        <p:nvSpPr>
          <p:cNvPr id="115" name="Google Shape;115;p29"/>
          <p:cNvSpPr txBox="1"/>
          <p:nvPr>
            <p:ph idx="4294967295"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9"/>
          <p:cNvSpPr txBox="1"/>
          <p:nvPr/>
        </p:nvSpPr>
        <p:spPr>
          <a:xfrm>
            <a:off x="200200" y="11370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Current Loyalty Programs Used</a:t>
            </a:r>
            <a:endParaRPr b="1">
              <a:solidFill>
                <a:srgbClr val="666666"/>
              </a:solidFill>
              <a:latin typeface="Proxima Nova"/>
              <a:ea typeface="Proxima Nova"/>
              <a:cs typeface="Proxima Nova"/>
              <a:sym typeface="Proxima Nova"/>
            </a:endParaRPr>
          </a:p>
        </p:txBody>
      </p:sp>
      <p:pic>
        <p:nvPicPr>
          <p:cNvPr id="117" name="Google Shape;117;p29"/>
          <p:cNvPicPr preferRelativeResize="0"/>
          <p:nvPr/>
        </p:nvPicPr>
        <p:blipFill>
          <a:blip r:embed="rId3">
            <a:alphaModFix/>
          </a:blip>
          <a:stretch>
            <a:fillRect/>
          </a:stretch>
        </p:blipFill>
        <p:spPr>
          <a:xfrm>
            <a:off x="264950" y="1635375"/>
            <a:ext cx="4278925" cy="2824699"/>
          </a:xfrm>
          <a:prstGeom prst="rect">
            <a:avLst/>
          </a:prstGeom>
          <a:noFill/>
          <a:ln>
            <a:noFill/>
          </a:ln>
        </p:spPr>
      </p:pic>
      <p:sp>
        <p:nvSpPr>
          <p:cNvPr id="118" name="Google Shape;118;p29"/>
          <p:cNvSpPr txBox="1"/>
          <p:nvPr/>
        </p:nvSpPr>
        <p:spPr>
          <a:xfrm>
            <a:off x="4666700" y="1137050"/>
            <a:ext cx="3783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Loyalty Program Ranked #1</a:t>
            </a:r>
            <a:endParaRPr b="1">
              <a:solidFill>
                <a:srgbClr val="666666"/>
              </a:solidFill>
              <a:latin typeface="Proxima Nova"/>
              <a:ea typeface="Proxima Nova"/>
              <a:cs typeface="Proxima Nova"/>
              <a:sym typeface="Proxima Nova"/>
            </a:endParaRPr>
          </a:p>
        </p:txBody>
      </p:sp>
      <p:pic>
        <p:nvPicPr>
          <p:cNvPr id="119" name="Google Shape;119;p29"/>
          <p:cNvPicPr preferRelativeResize="0"/>
          <p:nvPr/>
        </p:nvPicPr>
        <p:blipFill>
          <a:blip r:embed="rId4">
            <a:alphaModFix/>
          </a:blip>
          <a:stretch>
            <a:fillRect/>
          </a:stretch>
        </p:blipFill>
        <p:spPr>
          <a:xfrm>
            <a:off x="4666700" y="1635375"/>
            <a:ext cx="4295326" cy="2795730"/>
          </a:xfrm>
          <a:prstGeom prst="rect">
            <a:avLst/>
          </a:prstGeom>
          <a:noFill/>
          <a:ln>
            <a:noFill/>
          </a:ln>
        </p:spPr>
      </p:pic>
      <p:sp>
        <p:nvSpPr>
          <p:cNvPr id="120" name="Google Shape;120;p29"/>
          <p:cNvSpPr txBox="1"/>
          <p:nvPr/>
        </p:nvSpPr>
        <p:spPr>
          <a:xfrm>
            <a:off x="108550" y="4645375"/>
            <a:ext cx="73875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Do you currently participate in any of the following loyalty programs?</a:t>
            </a:r>
            <a:endParaRPr sz="6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600">
                <a:solidFill>
                  <a:srgbClr val="222222"/>
                </a:solidFill>
                <a:latin typeface="Proxima Nova"/>
                <a:ea typeface="Proxima Nova"/>
                <a:cs typeface="Proxima Nova"/>
                <a:sym typeface="Proxima Nova"/>
              </a:rPr>
              <a:t>Earlier you stated that you participate in the following loyalty programs.  Please rank these programs from those that are most valuable to you, to those that are least valuable to you.</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
        <p:nvSpPr>
          <p:cNvPr id="121" name="Google Shape;121;p29"/>
          <p:cNvSpPr txBox="1"/>
          <p:nvPr/>
        </p:nvSpPr>
        <p:spPr>
          <a:xfrm>
            <a:off x="138800" y="4477600"/>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See next slide for segment level differences</a:t>
            </a:r>
            <a:endParaRPr sz="600">
              <a:latin typeface="Proxima Nova"/>
              <a:ea typeface="Proxima Nova"/>
              <a:cs typeface="Proxima Nova"/>
              <a:sym typeface="Proxima Nova"/>
            </a:endParaRPr>
          </a:p>
        </p:txBody>
      </p:sp>
      <p:sp>
        <p:nvSpPr>
          <p:cNvPr id="122" name="Google Shape;122;p29"/>
          <p:cNvSpPr txBox="1"/>
          <p:nvPr/>
        </p:nvSpPr>
        <p:spPr>
          <a:xfrm>
            <a:off x="1469350" y="4276900"/>
            <a:ext cx="2975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roxima Nova"/>
                <a:ea typeface="Proxima Nova"/>
                <a:cs typeface="Proxima Nova"/>
                <a:sym typeface="Proxima Nova"/>
              </a:rPr>
              <a:t>Average # of programs used= 2.79</a:t>
            </a:r>
            <a:endParaRPr b="1" sz="8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30"/>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30"/>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30"/>
          <p:cNvSpPr/>
          <p:nvPr/>
        </p:nvSpPr>
        <p:spPr>
          <a:xfrm>
            <a:off x="1051263" y="1389050"/>
            <a:ext cx="3332400" cy="3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30"/>
          <p:cNvPicPr preferRelativeResize="0"/>
          <p:nvPr/>
        </p:nvPicPr>
        <p:blipFill>
          <a:blip r:embed="rId3">
            <a:alphaModFix/>
          </a:blip>
          <a:stretch>
            <a:fillRect/>
          </a:stretch>
        </p:blipFill>
        <p:spPr>
          <a:xfrm>
            <a:off x="1338838" y="1582350"/>
            <a:ext cx="1217925" cy="814125"/>
          </a:xfrm>
          <a:prstGeom prst="rect">
            <a:avLst/>
          </a:prstGeom>
          <a:noFill/>
          <a:ln>
            <a:noFill/>
          </a:ln>
        </p:spPr>
      </p:pic>
      <p:sp>
        <p:nvSpPr>
          <p:cNvPr id="131" name="Google Shape;131;p30"/>
          <p:cNvSpPr txBox="1"/>
          <p:nvPr/>
        </p:nvSpPr>
        <p:spPr>
          <a:xfrm>
            <a:off x="1088213" y="2535150"/>
            <a:ext cx="1818900" cy="15393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Cash back/ discounts </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Accumulate rewards quickly</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Frequent deals/ coupons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Easy to see rewards &amp; savings</a:t>
            </a:r>
            <a:endParaRPr sz="900">
              <a:solidFill>
                <a:schemeClr val="dk1"/>
              </a:solidFill>
              <a:latin typeface="Proxima Nova"/>
              <a:ea typeface="Proxima Nova"/>
              <a:cs typeface="Proxima Nova"/>
              <a:sym typeface="Proxima Nova"/>
            </a:endParaRPr>
          </a:p>
        </p:txBody>
      </p:sp>
      <p:pic>
        <p:nvPicPr>
          <p:cNvPr id="132" name="Google Shape;132;p30"/>
          <p:cNvPicPr preferRelativeResize="0"/>
          <p:nvPr/>
        </p:nvPicPr>
        <p:blipFill>
          <a:blip r:embed="rId4">
            <a:alphaModFix/>
          </a:blip>
          <a:stretch>
            <a:fillRect/>
          </a:stretch>
        </p:blipFill>
        <p:spPr>
          <a:xfrm>
            <a:off x="2922711" y="1619725"/>
            <a:ext cx="1266599" cy="2742052"/>
          </a:xfrm>
          <a:prstGeom prst="rect">
            <a:avLst/>
          </a:prstGeom>
          <a:noFill/>
          <a:ln>
            <a:noFill/>
          </a:ln>
        </p:spPr>
      </p:pic>
      <p:sp>
        <p:nvSpPr>
          <p:cNvPr id="133" name="Google Shape;133;p30"/>
          <p:cNvSpPr/>
          <p:nvPr/>
        </p:nvSpPr>
        <p:spPr>
          <a:xfrm>
            <a:off x="4741663" y="1389050"/>
            <a:ext cx="3332400" cy="32742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0"/>
          <p:cNvPicPr preferRelativeResize="0"/>
          <p:nvPr/>
        </p:nvPicPr>
        <p:blipFill>
          <a:blip r:embed="rId5">
            <a:alphaModFix/>
          </a:blip>
          <a:stretch>
            <a:fillRect/>
          </a:stretch>
        </p:blipFill>
        <p:spPr>
          <a:xfrm>
            <a:off x="4898361" y="1518841"/>
            <a:ext cx="1217927" cy="941129"/>
          </a:xfrm>
          <a:prstGeom prst="rect">
            <a:avLst/>
          </a:prstGeom>
          <a:noFill/>
          <a:ln>
            <a:noFill/>
          </a:ln>
        </p:spPr>
      </p:pic>
      <p:sp>
        <p:nvSpPr>
          <p:cNvPr id="135" name="Google Shape;135;p30"/>
          <p:cNvSpPr txBox="1"/>
          <p:nvPr/>
        </p:nvSpPr>
        <p:spPr>
          <a:xfrm>
            <a:off x="4815999" y="2459975"/>
            <a:ext cx="1721700" cy="16776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food/frequent discounts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Rewarded frequently/for every dollar</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Daily coupons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drink on birthday</a:t>
            </a:r>
            <a:endParaRPr sz="900">
              <a:solidFill>
                <a:schemeClr val="dk1"/>
              </a:solidFill>
              <a:latin typeface="Proxima Nova"/>
              <a:ea typeface="Proxima Nova"/>
              <a:cs typeface="Proxima Nova"/>
              <a:sym typeface="Proxima Nova"/>
            </a:endParaRPr>
          </a:p>
        </p:txBody>
      </p:sp>
      <p:sp>
        <p:nvSpPr>
          <p:cNvPr id="136" name="Google Shape;136;p30"/>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Earning monetary rewards quickly drives Cx satisfaction with Target &amp; Starbucks loyalty programs</a:t>
            </a:r>
            <a:endParaRPr b="1" sz="2200">
              <a:solidFill>
                <a:schemeClr val="dk1"/>
              </a:solidFill>
              <a:latin typeface="Proxima Nova"/>
              <a:ea typeface="Proxima Nova"/>
              <a:cs typeface="Proxima Nova"/>
              <a:sym typeface="Proxima Nova"/>
            </a:endParaRPr>
          </a:p>
        </p:txBody>
      </p:sp>
      <p:pic>
        <p:nvPicPr>
          <p:cNvPr id="137" name="Google Shape;137;p30"/>
          <p:cNvPicPr preferRelativeResize="0"/>
          <p:nvPr/>
        </p:nvPicPr>
        <p:blipFill>
          <a:blip r:embed="rId6">
            <a:alphaModFix/>
          </a:blip>
          <a:stretch>
            <a:fillRect/>
          </a:stretch>
        </p:blipFill>
        <p:spPr>
          <a:xfrm>
            <a:off x="6630975" y="1859890"/>
            <a:ext cx="1315275" cy="2261709"/>
          </a:xfrm>
          <a:prstGeom prst="rect">
            <a:avLst/>
          </a:prstGeom>
          <a:noFill/>
          <a:ln>
            <a:noFill/>
          </a:ln>
        </p:spPr>
      </p:pic>
      <p:sp>
        <p:nvSpPr>
          <p:cNvPr id="138" name="Google Shape;138;p30"/>
          <p:cNvSpPr txBox="1"/>
          <p:nvPr/>
        </p:nvSpPr>
        <p:spPr>
          <a:xfrm>
            <a:off x="2609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Thinking about the loyalty programs you ranked highly, what benefits, features or experiences make them stand out?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a:t>
            </a:r>
            <a:endParaRPr sz="6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31"/>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31"/>
          <p:cNvSpPr/>
          <p:nvPr/>
        </p:nvSpPr>
        <p:spPr>
          <a:xfrm>
            <a:off x="1051263" y="1389050"/>
            <a:ext cx="3332400" cy="3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txBox="1"/>
          <p:nvPr/>
        </p:nvSpPr>
        <p:spPr>
          <a:xfrm>
            <a:off x="1088213" y="2535150"/>
            <a:ext cx="1818900" cy="9954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Accumulate rewards quickly</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Discounts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fries</a:t>
            </a:r>
            <a:endParaRPr sz="900">
              <a:solidFill>
                <a:schemeClr val="dk1"/>
              </a:solidFill>
              <a:latin typeface="Proxima Nova"/>
              <a:ea typeface="Proxima Nova"/>
              <a:cs typeface="Proxima Nova"/>
              <a:sym typeface="Proxima Nova"/>
            </a:endParaRPr>
          </a:p>
        </p:txBody>
      </p:sp>
      <p:sp>
        <p:nvSpPr>
          <p:cNvPr id="146" name="Google Shape;146;p31"/>
          <p:cNvSpPr/>
          <p:nvPr/>
        </p:nvSpPr>
        <p:spPr>
          <a:xfrm>
            <a:off x="4741663" y="1389050"/>
            <a:ext cx="3332400" cy="32742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1"/>
          <p:cNvSpPr txBox="1"/>
          <p:nvPr/>
        </p:nvSpPr>
        <p:spPr>
          <a:xfrm>
            <a:off x="4815999" y="2459975"/>
            <a:ext cx="1668300" cy="9954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Earn rewards on every order</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food</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Easy to cash in</a:t>
            </a:r>
            <a:endParaRPr sz="900">
              <a:solidFill>
                <a:schemeClr val="dk1"/>
              </a:solidFill>
              <a:latin typeface="Proxima Nova"/>
              <a:ea typeface="Proxima Nova"/>
              <a:cs typeface="Proxima Nova"/>
              <a:sym typeface="Proxima Nova"/>
            </a:endParaRPr>
          </a:p>
        </p:txBody>
      </p:sp>
      <p:sp>
        <p:nvSpPr>
          <p:cNvPr id="148" name="Google Shape;148;p31"/>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Top restaurant apps are successful because you “earn” with every order and get full free meals in return</a:t>
            </a:r>
            <a:endParaRPr b="1" sz="2200">
              <a:solidFill>
                <a:schemeClr val="dk1"/>
              </a:solidFill>
              <a:latin typeface="Proxima Nova"/>
              <a:ea typeface="Proxima Nova"/>
              <a:cs typeface="Proxima Nova"/>
              <a:sym typeface="Proxima Nova"/>
            </a:endParaRPr>
          </a:p>
        </p:txBody>
      </p:sp>
      <p:pic>
        <p:nvPicPr>
          <p:cNvPr id="149" name="Google Shape;149;p31"/>
          <p:cNvPicPr preferRelativeResize="0"/>
          <p:nvPr/>
        </p:nvPicPr>
        <p:blipFill>
          <a:blip r:embed="rId3">
            <a:alphaModFix/>
          </a:blip>
          <a:stretch>
            <a:fillRect/>
          </a:stretch>
        </p:blipFill>
        <p:spPr>
          <a:xfrm>
            <a:off x="4896975" y="1775581"/>
            <a:ext cx="1365000" cy="427650"/>
          </a:xfrm>
          <a:prstGeom prst="rect">
            <a:avLst/>
          </a:prstGeom>
          <a:noFill/>
          <a:ln>
            <a:noFill/>
          </a:ln>
        </p:spPr>
      </p:pic>
      <p:pic>
        <p:nvPicPr>
          <p:cNvPr id="150" name="Google Shape;150;p31"/>
          <p:cNvPicPr preferRelativeResize="0"/>
          <p:nvPr/>
        </p:nvPicPr>
        <p:blipFill>
          <a:blip r:embed="rId4">
            <a:alphaModFix/>
          </a:blip>
          <a:stretch>
            <a:fillRect/>
          </a:stretch>
        </p:blipFill>
        <p:spPr>
          <a:xfrm>
            <a:off x="6567229" y="1587125"/>
            <a:ext cx="1296025" cy="2807250"/>
          </a:xfrm>
          <a:prstGeom prst="rect">
            <a:avLst/>
          </a:prstGeom>
          <a:noFill/>
          <a:ln>
            <a:noFill/>
          </a:ln>
        </p:spPr>
      </p:pic>
      <p:pic>
        <p:nvPicPr>
          <p:cNvPr id="151" name="Google Shape;151;p31"/>
          <p:cNvPicPr preferRelativeResize="0"/>
          <p:nvPr/>
        </p:nvPicPr>
        <p:blipFill>
          <a:blip r:embed="rId5">
            <a:alphaModFix/>
          </a:blip>
          <a:stretch>
            <a:fillRect/>
          </a:stretch>
        </p:blipFill>
        <p:spPr>
          <a:xfrm>
            <a:off x="1297362" y="1587125"/>
            <a:ext cx="1400625" cy="932075"/>
          </a:xfrm>
          <a:prstGeom prst="rect">
            <a:avLst/>
          </a:prstGeom>
          <a:noFill/>
          <a:ln>
            <a:noFill/>
          </a:ln>
        </p:spPr>
      </p:pic>
      <p:pic>
        <p:nvPicPr>
          <p:cNvPr id="152" name="Google Shape;152;p31"/>
          <p:cNvPicPr preferRelativeResize="0"/>
          <p:nvPr/>
        </p:nvPicPr>
        <p:blipFill>
          <a:blip r:embed="rId6">
            <a:alphaModFix/>
          </a:blip>
          <a:stretch>
            <a:fillRect/>
          </a:stretch>
        </p:blipFill>
        <p:spPr>
          <a:xfrm>
            <a:off x="2869749" y="1694600"/>
            <a:ext cx="1259126" cy="2725873"/>
          </a:xfrm>
          <a:prstGeom prst="rect">
            <a:avLst/>
          </a:prstGeom>
          <a:noFill/>
          <a:ln>
            <a:noFill/>
          </a:ln>
        </p:spPr>
      </p:pic>
      <p:sp>
        <p:nvSpPr>
          <p:cNvPr id="153" name="Google Shape;153;p31"/>
          <p:cNvSpPr txBox="1"/>
          <p:nvPr/>
        </p:nvSpPr>
        <p:spPr>
          <a:xfrm>
            <a:off x="108550" y="47977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Thinking about the loyalty programs you ranked highly, what benefits, features or experiences make them stand out?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a:t>
            </a:r>
            <a:endParaRPr sz="6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graphicFrame>
        <p:nvGraphicFramePr>
          <p:cNvPr id="158" name="Google Shape;158;p32"/>
          <p:cNvGraphicFramePr/>
          <p:nvPr/>
        </p:nvGraphicFramePr>
        <p:xfrm>
          <a:off x="4477775" y="1695100"/>
          <a:ext cx="3000000" cy="3000000"/>
        </p:xfrm>
        <a:graphic>
          <a:graphicData uri="http://schemas.openxmlformats.org/drawingml/2006/table">
            <a:tbl>
              <a:tblPr>
                <a:noFill/>
                <a:tableStyleId>{4EEBD03F-BAEB-4529-BE89-08EC6136AAC7}</a:tableStyleId>
              </a:tblPr>
              <a:tblGrid>
                <a:gridCol w="586050"/>
                <a:gridCol w="3463775"/>
              </a:tblGrid>
              <a:tr h="415375">
                <a:tc>
                  <a:txBody>
                    <a:bodyPr/>
                    <a:lstStyle/>
                    <a:p>
                      <a:pPr indent="0" lvl="0" marL="0" rtl="0" algn="l">
                        <a:spcBef>
                          <a:spcPts val="0"/>
                        </a:spcBef>
                        <a:spcAft>
                          <a:spcPts val="1000"/>
                        </a:spcAft>
                        <a:buNone/>
                      </a:pPr>
                      <a:r>
                        <a:t/>
                      </a:r>
                      <a:endParaRPr sz="1200">
                        <a:solidFill>
                          <a:schemeClr val="dk1"/>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000"/>
                        </a:spcAft>
                        <a:buNone/>
                      </a:pPr>
                      <a:r>
                        <a:rPr lang="en" sz="1000">
                          <a:solidFill>
                            <a:schemeClr val="dk1"/>
                          </a:solidFill>
                          <a:latin typeface="Proxima Nova"/>
                          <a:ea typeface="Proxima Nova"/>
                          <a:cs typeface="Proxima Nova"/>
                          <a:sym typeface="Proxima Nova"/>
                        </a:rPr>
                        <a:t>Don’t use it enough</a:t>
                      </a:r>
                      <a:endParaRPr b="1" sz="1000">
                        <a:solidFill>
                          <a:schemeClr val="dk1"/>
                        </a:solidFill>
                        <a:highlight>
                          <a:srgbClr val="FFFF00"/>
                        </a:highlight>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Changing guidelines</a:t>
                      </a:r>
                      <a:r>
                        <a:rPr lang="en" sz="1000">
                          <a:solidFill>
                            <a:schemeClr val="dk1"/>
                          </a:solidFill>
                          <a:latin typeface="Proxima Nova"/>
                          <a:ea typeface="Proxima Nova"/>
                          <a:cs typeface="Proxima Nova"/>
                          <a:sym typeface="Proxima Nova"/>
                        </a:rPr>
                        <a:t>/restrictions/fine print</a:t>
                      </a:r>
                      <a:endParaRPr sz="1000"/>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Difficult to cash in</a:t>
                      </a:r>
                      <a:r>
                        <a:rPr lang="en" sz="1000">
                          <a:solidFill>
                            <a:schemeClr val="dk1"/>
                          </a:solidFill>
                          <a:latin typeface="Proxima Nova"/>
                          <a:ea typeface="Proxima Nova"/>
                          <a:cs typeface="Proxima Nova"/>
                          <a:sym typeface="Proxima Nova"/>
                        </a:rPr>
                        <a:t> on rewards</a:t>
                      </a:r>
                      <a:endParaRPr sz="1000">
                        <a:solidFill>
                          <a:schemeClr val="dk1"/>
                        </a:solidFill>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Requirements</a:t>
                      </a:r>
                      <a:r>
                        <a:rPr lang="en" sz="1000">
                          <a:solidFill>
                            <a:schemeClr val="dk1"/>
                          </a:solidFill>
                          <a:latin typeface="Proxima Nova"/>
                          <a:ea typeface="Proxima Nova"/>
                          <a:cs typeface="Proxima Nova"/>
                          <a:sym typeface="Proxima Nova"/>
                        </a:rPr>
                        <a:t> to cash in/get to next tier</a:t>
                      </a:r>
                      <a:r>
                        <a:rPr b="1" lang="en" sz="1000">
                          <a:solidFill>
                            <a:schemeClr val="dk1"/>
                          </a:solidFill>
                          <a:latin typeface="Proxima Nova"/>
                          <a:ea typeface="Proxima Nova"/>
                          <a:cs typeface="Proxima Nova"/>
                          <a:sym typeface="Proxima Nova"/>
                        </a:rPr>
                        <a:t> are confusing</a:t>
                      </a:r>
                      <a:endParaRPr b="1" sz="1000"/>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lang="en" sz="1000">
                          <a:solidFill>
                            <a:schemeClr val="dk1"/>
                          </a:solidFill>
                          <a:latin typeface="Proxima Nova"/>
                          <a:ea typeface="Proxima Nova"/>
                          <a:cs typeface="Proxima Nova"/>
                          <a:sym typeface="Proxima Nova"/>
                        </a:rPr>
                        <a:t>Some </a:t>
                      </a:r>
                      <a:r>
                        <a:rPr b="1" lang="en" sz="1000">
                          <a:solidFill>
                            <a:schemeClr val="dk1"/>
                          </a:solidFill>
                          <a:latin typeface="Proxima Nova"/>
                          <a:ea typeface="Proxima Nova"/>
                          <a:cs typeface="Proxima Nova"/>
                          <a:sym typeface="Proxima Nova"/>
                        </a:rPr>
                        <a:t>locations do not participate</a:t>
                      </a:r>
                      <a:endParaRPr b="1" sz="1000">
                        <a:solidFill>
                          <a:schemeClr val="dk1"/>
                        </a:solidFill>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Frequent app glitches</a:t>
                      </a:r>
                      <a:r>
                        <a:rPr lang="en" sz="1000">
                          <a:solidFill>
                            <a:schemeClr val="dk1"/>
                          </a:solidFill>
                          <a:latin typeface="Proxima Nova"/>
                          <a:ea typeface="Proxima Nova"/>
                          <a:cs typeface="Proxima Nova"/>
                          <a:sym typeface="Proxima Nova"/>
                        </a:rPr>
                        <a:t>/errors/updates</a:t>
                      </a:r>
                      <a:endParaRPr sz="1000">
                        <a:solidFill>
                          <a:schemeClr val="dk1"/>
                        </a:solidFill>
                        <a:latin typeface="Proxima Nova"/>
                        <a:ea typeface="Proxima Nova"/>
                        <a:cs typeface="Proxima Nova"/>
                        <a:sym typeface="Proxima Nova"/>
                      </a:endParaRPr>
                    </a:p>
                  </a:txBody>
                  <a:tcPr marT="91425" marB="91425" marR="91425" marL="91425" anchor="ctr"/>
                </a:tc>
              </a:tr>
            </a:tbl>
          </a:graphicData>
        </a:graphic>
      </p:graphicFrame>
      <p:sp>
        <p:nvSpPr>
          <p:cNvPr id="159" name="Google Shape;159;p32"/>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32"/>
          <p:cNvSpPr txBox="1"/>
          <p:nvPr/>
        </p:nvSpPr>
        <p:spPr>
          <a:xfrm>
            <a:off x="359625" y="11018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Most clear/easy to understand programs</a:t>
            </a:r>
            <a:endParaRPr b="1">
              <a:solidFill>
                <a:schemeClr val="dk1"/>
              </a:solidFill>
              <a:latin typeface="Proxima Nova"/>
              <a:ea typeface="Proxima Nova"/>
              <a:cs typeface="Proxima Nova"/>
              <a:sym typeface="Proxima Nova"/>
            </a:endParaRPr>
          </a:p>
        </p:txBody>
      </p:sp>
      <p:pic>
        <p:nvPicPr>
          <p:cNvPr id="161" name="Google Shape;161;p32"/>
          <p:cNvPicPr preferRelativeResize="0"/>
          <p:nvPr/>
        </p:nvPicPr>
        <p:blipFill>
          <a:blip r:embed="rId3">
            <a:alphaModFix/>
          </a:blip>
          <a:stretch>
            <a:fillRect/>
          </a:stretch>
        </p:blipFill>
        <p:spPr>
          <a:xfrm>
            <a:off x="265825" y="1558000"/>
            <a:ext cx="4156676" cy="2956351"/>
          </a:xfrm>
          <a:prstGeom prst="rect">
            <a:avLst/>
          </a:prstGeom>
          <a:noFill/>
          <a:ln>
            <a:noFill/>
          </a:ln>
        </p:spPr>
      </p:pic>
      <p:sp>
        <p:nvSpPr>
          <p:cNvPr id="162" name="Google Shape;162;p32"/>
          <p:cNvSpPr txBox="1"/>
          <p:nvPr/>
        </p:nvSpPr>
        <p:spPr>
          <a:xfrm>
            <a:off x="4477775" y="1117613"/>
            <a:ext cx="3078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What makes a program unclear?</a:t>
            </a:r>
            <a:endParaRPr b="1">
              <a:solidFill>
                <a:schemeClr val="dk1"/>
              </a:solidFill>
              <a:latin typeface="Proxima Nova"/>
              <a:ea typeface="Proxima Nova"/>
              <a:cs typeface="Proxima Nova"/>
              <a:sym typeface="Proxima Nova"/>
            </a:endParaRPr>
          </a:p>
        </p:txBody>
      </p:sp>
      <p:sp>
        <p:nvSpPr>
          <p:cNvPr id="163" name="Google Shape;163;p32"/>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Unclear and ever changing rules can discourage Cx from active loyalty participation</a:t>
            </a:r>
            <a:endParaRPr b="1" sz="2100">
              <a:solidFill>
                <a:schemeClr val="dk1"/>
              </a:solidFill>
              <a:latin typeface="Proxima Nova"/>
              <a:ea typeface="Proxima Nova"/>
              <a:cs typeface="Proxima Nova"/>
              <a:sym typeface="Proxima Nova"/>
            </a:endParaRPr>
          </a:p>
        </p:txBody>
      </p:sp>
      <p:pic>
        <p:nvPicPr>
          <p:cNvPr id="164" name="Google Shape;164;p32"/>
          <p:cNvPicPr preferRelativeResize="0"/>
          <p:nvPr/>
        </p:nvPicPr>
        <p:blipFill>
          <a:blip r:embed="rId4">
            <a:alphaModFix/>
          </a:blip>
          <a:stretch>
            <a:fillRect/>
          </a:stretch>
        </p:blipFill>
        <p:spPr>
          <a:xfrm>
            <a:off x="4642362" y="1797525"/>
            <a:ext cx="239226" cy="239226"/>
          </a:xfrm>
          <a:prstGeom prst="rect">
            <a:avLst/>
          </a:prstGeom>
          <a:noFill/>
          <a:ln>
            <a:noFill/>
          </a:ln>
        </p:spPr>
      </p:pic>
      <p:pic>
        <p:nvPicPr>
          <p:cNvPr id="165" name="Google Shape;165;p32"/>
          <p:cNvPicPr preferRelativeResize="0"/>
          <p:nvPr/>
        </p:nvPicPr>
        <p:blipFill>
          <a:blip r:embed="rId5">
            <a:alphaModFix/>
          </a:blip>
          <a:stretch>
            <a:fillRect/>
          </a:stretch>
        </p:blipFill>
        <p:spPr>
          <a:xfrm>
            <a:off x="4660226" y="2191350"/>
            <a:ext cx="203499" cy="203499"/>
          </a:xfrm>
          <a:prstGeom prst="rect">
            <a:avLst/>
          </a:prstGeom>
          <a:noFill/>
          <a:ln>
            <a:noFill/>
          </a:ln>
        </p:spPr>
      </p:pic>
      <p:pic>
        <p:nvPicPr>
          <p:cNvPr id="166" name="Google Shape;166;p32"/>
          <p:cNvPicPr preferRelativeResize="0"/>
          <p:nvPr/>
        </p:nvPicPr>
        <p:blipFill>
          <a:blip r:embed="rId6">
            <a:alphaModFix/>
          </a:blip>
          <a:stretch>
            <a:fillRect/>
          </a:stretch>
        </p:blipFill>
        <p:spPr>
          <a:xfrm>
            <a:off x="4642362" y="2598625"/>
            <a:ext cx="239226" cy="239226"/>
          </a:xfrm>
          <a:prstGeom prst="rect">
            <a:avLst/>
          </a:prstGeom>
          <a:noFill/>
          <a:ln>
            <a:noFill/>
          </a:ln>
        </p:spPr>
      </p:pic>
      <p:pic>
        <p:nvPicPr>
          <p:cNvPr id="167" name="Google Shape;167;p32"/>
          <p:cNvPicPr preferRelativeResize="0"/>
          <p:nvPr/>
        </p:nvPicPr>
        <p:blipFill>
          <a:blip r:embed="rId7">
            <a:alphaModFix/>
          </a:blip>
          <a:stretch>
            <a:fillRect/>
          </a:stretch>
        </p:blipFill>
        <p:spPr>
          <a:xfrm>
            <a:off x="4642362" y="3041625"/>
            <a:ext cx="239226" cy="239253"/>
          </a:xfrm>
          <a:prstGeom prst="rect">
            <a:avLst/>
          </a:prstGeom>
          <a:noFill/>
          <a:ln>
            <a:noFill/>
          </a:ln>
        </p:spPr>
      </p:pic>
      <p:pic>
        <p:nvPicPr>
          <p:cNvPr id="168" name="Google Shape;168;p32"/>
          <p:cNvPicPr preferRelativeResize="0"/>
          <p:nvPr/>
        </p:nvPicPr>
        <p:blipFill>
          <a:blip r:embed="rId8">
            <a:alphaModFix/>
          </a:blip>
          <a:stretch>
            <a:fillRect/>
          </a:stretch>
        </p:blipFill>
        <p:spPr>
          <a:xfrm>
            <a:off x="4559213" y="3356600"/>
            <a:ext cx="405525" cy="405525"/>
          </a:xfrm>
          <a:prstGeom prst="rect">
            <a:avLst/>
          </a:prstGeom>
          <a:noFill/>
          <a:ln>
            <a:noFill/>
          </a:ln>
        </p:spPr>
      </p:pic>
      <p:pic>
        <p:nvPicPr>
          <p:cNvPr id="169" name="Google Shape;169;p32"/>
          <p:cNvPicPr preferRelativeResize="0"/>
          <p:nvPr/>
        </p:nvPicPr>
        <p:blipFill>
          <a:blip r:embed="rId9">
            <a:alphaModFix/>
          </a:blip>
          <a:stretch>
            <a:fillRect/>
          </a:stretch>
        </p:blipFill>
        <p:spPr>
          <a:xfrm>
            <a:off x="4616913" y="3809350"/>
            <a:ext cx="290124" cy="290124"/>
          </a:xfrm>
          <a:prstGeom prst="rect">
            <a:avLst/>
          </a:prstGeom>
          <a:noFill/>
          <a:ln>
            <a:noFill/>
          </a:ln>
        </p:spPr>
      </p:pic>
      <p:sp>
        <p:nvSpPr>
          <p:cNvPr id="170" name="Google Shape;170;p32"/>
          <p:cNvSpPr txBox="1"/>
          <p:nvPr/>
        </p:nvSpPr>
        <p:spPr>
          <a:xfrm>
            <a:off x="108550" y="4569175"/>
            <a:ext cx="78378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Earlier you stated that you participate in the following loyalty programs. Please select the programs that you find the most clear/easy to understand.  Please select up to 3 responses.</a:t>
            </a:r>
            <a:endParaRPr sz="6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600">
                <a:solidFill>
                  <a:srgbClr val="222222"/>
                </a:solidFill>
                <a:latin typeface="Proxima Nova"/>
                <a:ea typeface="Proxima Nova"/>
                <a:cs typeface="Proxima Nova"/>
                <a:sym typeface="Proxima Nova"/>
              </a:rPr>
              <a:t>Thinking about the loyalty programs that you </a:t>
            </a:r>
            <a:r>
              <a:rPr b="1" lang="en" sz="600">
                <a:solidFill>
                  <a:srgbClr val="222222"/>
                </a:solidFill>
                <a:latin typeface="Proxima Nova"/>
                <a:ea typeface="Proxima Nova"/>
                <a:cs typeface="Proxima Nova"/>
                <a:sym typeface="Proxima Nova"/>
              </a:rPr>
              <a:t>did not select as </a:t>
            </a:r>
            <a:r>
              <a:rPr lang="en" sz="600">
                <a:solidFill>
                  <a:srgbClr val="222222"/>
                </a:solidFill>
                <a:latin typeface="Proxima Nova"/>
                <a:ea typeface="Proxima Nova"/>
                <a:cs typeface="Proxima Nova"/>
                <a:sym typeface="Proxima Nova"/>
              </a:rPr>
              <a:t>most clear/easy to understand, what makes them confusing or difficult at times?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33"/>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33"/>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#2:</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Awareness- </a:t>
            </a:r>
            <a:r>
              <a:rPr b="1" lang="en" sz="2300">
                <a:solidFill>
                  <a:schemeClr val="dk1"/>
                </a:solidFill>
                <a:latin typeface="Proxima Nova"/>
                <a:ea typeface="Proxima Nova"/>
                <a:cs typeface="Proxima Nova"/>
                <a:sym typeface="Proxima Nova"/>
              </a:rPr>
              <a:t>The majority of Cx are not aware of store rewards</a:t>
            </a:r>
            <a:endParaRPr b="1" sz="2300">
              <a:solidFill>
                <a:schemeClr val="dk1"/>
              </a:solidFill>
              <a:latin typeface="Proxima Nova"/>
              <a:ea typeface="Proxima Nova"/>
              <a:cs typeface="Proxima Nova"/>
              <a:sym typeface="Proxima Nova"/>
            </a:endParaRPr>
          </a:p>
        </p:txBody>
      </p:sp>
      <p:sp>
        <p:nvSpPr>
          <p:cNvPr id="177" name="Google Shape;177;p33"/>
          <p:cNvSpPr txBox="1"/>
          <p:nvPr/>
        </p:nvSpPr>
        <p:spPr>
          <a:xfrm>
            <a:off x="762125" y="1518250"/>
            <a:ext cx="3532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No Cx recalled the store rewards program in qualitative research conducted in 2023 &amp; 2024  </a:t>
            </a:r>
            <a:endParaRPr b="1">
              <a:solidFill>
                <a:schemeClr val="dk1"/>
              </a:solidFill>
              <a:latin typeface="Proxima Nova"/>
              <a:ea typeface="Proxima Nova"/>
              <a:cs typeface="Proxima Nova"/>
              <a:sym typeface="Proxima Nova"/>
            </a:endParaRPr>
          </a:p>
        </p:txBody>
      </p:sp>
      <p:sp>
        <p:nvSpPr>
          <p:cNvPr id="178" name="Google Shape;178;p33"/>
          <p:cNvSpPr txBox="1"/>
          <p:nvPr/>
        </p:nvSpPr>
        <p:spPr>
          <a:xfrm>
            <a:off x="4773650" y="1518250"/>
            <a:ext cx="3532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In most recent research, Cx were unaware of the MeTab, or the location of the rewards filter on the MeTab</a:t>
            </a:r>
            <a:endParaRPr b="1">
              <a:solidFill>
                <a:schemeClr val="dk1"/>
              </a:solidFill>
              <a:latin typeface="Proxima Nova"/>
              <a:ea typeface="Proxima Nova"/>
              <a:cs typeface="Proxima Nova"/>
              <a:sym typeface="Proxima Nova"/>
            </a:endParaRPr>
          </a:p>
        </p:txBody>
      </p:sp>
      <p:pic>
        <p:nvPicPr>
          <p:cNvPr id="179" name="Google Shape;179;p33"/>
          <p:cNvPicPr preferRelativeResize="0"/>
          <p:nvPr/>
        </p:nvPicPr>
        <p:blipFill>
          <a:blip r:embed="rId3">
            <a:alphaModFix/>
          </a:blip>
          <a:stretch>
            <a:fillRect/>
          </a:stretch>
        </p:blipFill>
        <p:spPr>
          <a:xfrm>
            <a:off x="1168825" y="2485725"/>
            <a:ext cx="1205925" cy="1205925"/>
          </a:xfrm>
          <a:prstGeom prst="rect">
            <a:avLst/>
          </a:prstGeom>
          <a:noFill/>
          <a:ln>
            <a:noFill/>
          </a:ln>
        </p:spPr>
      </p:pic>
      <p:pic>
        <p:nvPicPr>
          <p:cNvPr id="180" name="Google Shape;180;p33"/>
          <p:cNvPicPr preferRelativeResize="0"/>
          <p:nvPr/>
        </p:nvPicPr>
        <p:blipFill>
          <a:blip r:embed="rId4">
            <a:alphaModFix/>
          </a:blip>
          <a:stretch>
            <a:fillRect/>
          </a:stretch>
        </p:blipFill>
        <p:spPr>
          <a:xfrm>
            <a:off x="5126050" y="2386125"/>
            <a:ext cx="2464625" cy="158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34"/>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34"/>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#3:</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Perceived</a:t>
            </a:r>
            <a:r>
              <a:rPr b="1" lang="en" sz="2300">
                <a:solidFill>
                  <a:schemeClr val="dk1"/>
                </a:solidFill>
                <a:latin typeface="Proxima Nova"/>
                <a:ea typeface="Proxima Nova"/>
                <a:cs typeface="Proxima Nova"/>
                <a:sym typeface="Proxima Nova"/>
              </a:rPr>
              <a:t> Achievability- Cx don’t feel like they can reach the required reward</a:t>
            </a:r>
            <a:endParaRPr b="1" sz="2300">
              <a:solidFill>
                <a:schemeClr val="dk1"/>
              </a:solidFill>
              <a:latin typeface="Proxima Nova"/>
              <a:ea typeface="Proxima Nova"/>
              <a:cs typeface="Proxima Nova"/>
              <a:sym typeface="Proxima Nova"/>
            </a:endParaRPr>
          </a:p>
        </p:txBody>
      </p:sp>
      <p:pic>
        <p:nvPicPr>
          <p:cNvPr id="187" name="Google Shape;187;p34"/>
          <p:cNvPicPr preferRelativeResize="0"/>
          <p:nvPr/>
        </p:nvPicPr>
        <p:blipFill rotWithShape="1">
          <a:blip r:embed="rId3">
            <a:alphaModFix/>
          </a:blip>
          <a:srcRect b="34576" l="0" r="0" t="0"/>
          <a:stretch/>
        </p:blipFill>
        <p:spPr>
          <a:xfrm>
            <a:off x="645950" y="1429875"/>
            <a:ext cx="2276475" cy="3114675"/>
          </a:xfrm>
          <a:prstGeom prst="rect">
            <a:avLst/>
          </a:prstGeom>
          <a:noFill/>
          <a:ln>
            <a:noFill/>
          </a:ln>
        </p:spPr>
      </p:pic>
      <p:sp>
        <p:nvSpPr>
          <p:cNvPr id="188" name="Google Shape;188;p34"/>
          <p:cNvSpPr txBox="1"/>
          <p:nvPr/>
        </p:nvSpPr>
        <p:spPr>
          <a:xfrm>
            <a:off x="3346775" y="1907625"/>
            <a:ext cx="47268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E23208"/>
                </a:solidFill>
                <a:latin typeface="Proxima Nova"/>
                <a:ea typeface="Proxima Nova"/>
                <a:cs typeface="Proxima Nova"/>
                <a:sym typeface="Proxima Nova"/>
              </a:rPr>
              <a:t>“I’m never going to order $150 dollars worth of food at this store.  It’s just me, maybe if I was ordering with a group”</a:t>
            </a:r>
            <a:endParaRPr i="1" sz="1500">
              <a:solidFill>
                <a:srgbClr val="E23208"/>
              </a:solidFill>
              <a:latin typeface="Proxima Nova"/>
              <a:ea typeface="Proxima Nova"/>
              <a:cs typeface="Proxima Nova"/>
              <a:sym typeface="Proxima Nova"/>
            </a:endParaRPr>
          </a:p>
        </p:txBody>
      </p:sp>
      <p:sp>
        <p:nvSpPr>
          <p:cNvPr id="189" name="Google Shape;189;p34"/>
          <p:cNvSpPr txBox="1"/>
          <p:nvPr/>
        </p:nvSpPr>
        <p:spPr>
          <a:xfrm>
            <a:off x="3346775" y="3137625"/>
            <a:ext cx="47268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E23208"/>
                </a:solidFill>
                <a:latin typeface="Proxima Nova"/>
                <a:ea typeface="Proxima Nova"/>
                <a:cs typeface="Proxima Nova"/>
                <a:sym typeface="Proxima Nova"/>
              </a:rPr>
              <a:t>“Spend $100 to get $5, that’s just not worth it”</a:t>
            </a:r>
            <a:endParaRPr i="1" sz="1500">
              <a:solidFill>
                <a:srgbClr val="E23208"/>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35"/>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35"/>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#4:</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Not a memorable experience</a:t>
            </a:r>
            <a:endParaRPr b="1" sz="2300">
              <a:solidFill>
                <a:schemeClr val="dk1"/>
              </a:solidFill>
              <a:latin typeface="Proxima Nova"/>
              <a:ea typeface="Proxima Nova"/>
              <a:cs typeface="Proxima Nova"/>
              <a:sym typeface="Proxima Nova"/>
            </a:endParaRPr>
          </a:p>
        </p:txBody>
      </p:sp>
      <p:sp>
        <p:nvSpPr>
          <p:cNvPr id="196" name="Google Shape;196;p35"/>
          <p:cNvSpPr txBox="1"/>
          <p:nvPr/>
        </p:nvSpPr>
        <p:spPr>
          <a:xfrm>
            <a:off x="4760600" y="1391275"/>
            <a:ext cx="3452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a:solidFill>
                  <a:schemeClr val="dk1"/>
                </a:solidFill>
                <a:latin typeface="Proxima Nova"/>
                <a:ea typeface="Proxima Nova"/>
                <a:cs typeface="Proxima Nova"/>
                <a:sym typeface="Proxima Nova"/>
              </a:rPr>
              <a:t>Because they do not remember seeing this content, they do not actively look for progress or other rewards offers.</a:t>
            </a:r>
            <a:endParaRPr b="1"/>
          </a:p>
        </p:txBody>
      </p:sp>
      <p:sp>
        <p:nvSpPr>
          <p:cNvPr id="197" name="Google Shape;197;p35"/>
          <p:cNvSpPr txBox="1"/>
          <p:nvPr/>
        </p:nvSpPr>
        <p:spPr>
          <a:xfrm>
            <a:off x="417350" y="1306625"/>
            <a:ext cx="34527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a:solidFill>
                  <a:schemeClr val="dk1"/>
                </a:solidFill>
                <a:latin typeface="Proxima Nova"/>
                <a:ea typeface="Proxima Nova"/>
                <a:cs typeface="Proxima Nova"/>
                <a:sym typeface="Proxima Nova"/>
              </a:rPr>
              <a:t>When Cx see/interact with rewards they do not typically remember seeing them.  This is due to the barriers listed above including perceived achievability and lackluster rewards. </a:t>
            </a:r>
            <a:endParaRPr b="1">
              <a:latin typeface="Proxima Nova"/>
              <a:ea typeface="Proxima Nova"/>
              <a:cs typeface="Proxima Nova"/>
              <a:sym typeface="Proxima Nova"/>
            </a:endParaRPr>
          </a:p>
        </p:txBody>
      </p:sp>
      <p:pic>
        <p:nvPicPr>
          <p:cNvPr id="198" name="Google Shape;198;p35"/>
          <p:cNvPicPr preferRelativeResize="0"/>
          <p:nvPr/>
        </p:nvPicPr>
        <p:blipFill>
          <a:blip r:embed="rId3">
            <a:alphaModFix/>
          </a:blip>
          <a:stretch>
            <a:fillRect/>
          </a:stretch>
        </p:blipFill>
        <p:spPr>
          <a:xfrm>
            <a:off x="1142825" y="2892075"/>
            <a:ext cx="1391400" cy="1391400"/>
          </a:xfrm>
          <a:prstGeom prst="rect">
            <a:avLst/>
          </a:prstGeom>
          <a:noFill/>
          <a:ln>
            <a:noFill/>
          </a:ln>
        </p:spPr>
      </p:pic>
      <p:pic>
        <p:nvPicPr>
          <p:cNvPr id="199" name="Google Shape;199;p35"/>
          <p:cNvPicPr preferRelativeResize="0"/>
          <p:nvPr/>
        </p:nvPicPr>
        <p:blipFill>
          <a:blip r:embed="rId4">
            <a:alphaModFix/>
          </a:blip>
          <a:stretch>
            <a:fillRect/>
          </a:stretch>
        </p:blipFill>
        <p:spPr>
          <a:xfrm>
            <a:off x="5661475" y="2942525"/>
            <a:ext cx="1391400" cy="139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6"/>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6"/>
          <p:cNvSpPr txBox="1"/>
          <p:nvPr/>
        </p:nvSpPr>
        <p:spPr>
          <a:xfrm>
            <a:off x="417350" y="320725"/>
            <a:ext cx="76602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23208"/>
                </a:solidFill>
                <a:latin typeface="Proxima Nova"/>
                <a:ea typeface="Proxima Nova"/>
                <a:cs typeface="Proxima Nova"/>
                <a:sym typeface="Proxima Nova"/>
              </a:rPr>
              <a:t>Pain Point #5:</a:t>
            </a:r>
            <a:r>
              <a:rPr b="1" lang="en" sz="2300">
                <a:solidFill>
                  <a:srgbClr val="666666"/>
                </a:solidFill>
                <a:latin typeface="Proxima Nova"/>
                <a:ea typeface="Proxima Nova"/>
                <a:cs typeface="Proxima Nova"/>
                <a:sym typeface="Proxima Nova"/>
              </a:rPr>
              <a:t> </a:t>
            </a:r>
            <a:r>
              <a:rPr b="1" lang="en" sz="2300">
                <a:solidFill>
                  <a:schemeClr val="dk1"/>
                </a:solidFill>
                <a:latin typeface="Proxima Nova"/>
                <a:ea typeface="Proxima Nova"/>
                <a:cs typeface="Proxima Nova"/>
                <a:sym typeface="Proxima Nova"/>
              </a:rPr>
              <a:t>Inconsistent communication &amp; timing</a:t>
            </a:r>
            <a:endParaRPr b="1" sz="2300">
              <a:solidFill>
                <a:schemeClr val="dk1"/>
              </a:solidFill>
              <a:latin typeface="Proxima Nova"/>
              <a:ea typeface="Proxima Nova"/>
              <a:cs typeface="Proxima Nova"/>
              <a:sym typeface="Proxima Nova"/>
            </a:endParaRPr>
          </a:p>
        </p:txBody>
      </p:sp>
      <p:sp>
        <p:nvSpPr>
          <p:cNvPr id="206" name="Google Shape;206;p36"/>
          <p:cNvSpPr txBox="1"/>
          <p:nvPr/>
        </p:nvSpPr>
        <p:spPr>
          <a:xfrm>
            <a:off x="483050" y="846025"/>
            <a:ext cx="7528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Proxima Nova"/>
                <a:ea typeface="Proxima Nova"/>
                <a:cs typeface="Proxima Nova"/>
                <a:sym typeface="Proxima Nova"/>
              </a:rPr>
              <a:t>Different Mx offer different rewards structures and experiences.  This makes it more difficult for Cx to notice when there is a difference or to understand how the rewards experience works.</a:t>
            </a:r>
            <a:endParaRPr/>
          </a:p>
        </p:txBody>
      </p:sp>
      <p:pic>
        <p:nvPicPr>
          <p:cNvPr id="207" name="Google Shape;207;p36"/>
          <p:cNvPicPr preferRelativeResize="0"/>
          <p:nvPr/>
        </p:nvPicPr>
        <p:blipFill>
          <a:blip r:embed="rId3">
            <a:alphaModFix/>
          </a:blip>
          <a:stretch>
            <a:fillRect/>
          </a:stretch>
        </p:blipFill>
        <p:spPr>
          <a:xfrm>
            <a:off x="1505550" y="1894225"/>
            <a:ext cx="5601900" cy="348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